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2" r:id="rId2"/>
    <p:sldId id="338" r:id="rId3"/>
    <p:sldId id="355" r:id="rId4"/>
    <p:sldId id="347" r:id="rId5"/>
    <p:sldId id="348" r:id="rId6"/>
    <p:sldId id="339" r:id="rId7"/>
    <p:sldId id="351" r:id="rId8"/>
    <p:sldId id="340" r:id="rId9"/>
    <p:sldId id="350" r:id="rId10"/>
    <p:sldId id="359" r:id="rId11"/>
    <p:sldId id="310" r:id="rId12"/>
    <p:sldId id="357" r:id="rId13"/>
    <p:sldId id="358" r:id="rId14"/>
    <p:sldId id="352" r:id="rId15"/>
  </p:sldIdLst>
  <p:sldSz cx="9144000" cy="6858000" type="screen4x3"/>
  <p:notesSz cx="3143250" cy="3143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0447" autoAdjust="0"/>
  </p:normalViewPr>
  <p:slideViewPr>
    <p:cSldViewPr>
      <p:cViewPr>
        <p:scale>
          <a:sx n="50" d="100"/>
          <a:sy n="50" d="100"/>
        </p:scale>
        <p:origin x="-1722" y="-3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780448" y="0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/>
          <a:lstStyle>
            <a:lvl1pPr algn="r">
              <a:defRPr sz="500"/>
            </a:lvl1pPr>
          </a:lstStyle>
          <a:p>
            <a:fld id="{5E82C1FB-F64A-4BF2-8FAC-25D3C8BFD217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985542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80448" y="2985542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 anchor="b"/>
          <a:lstStyle>
            <a:lvl1pPr algn="r">
              <a:defRPr sz="500"/>
            </a:lvl1pPr>
          </a:lstStyle>
          <a:p>
            <a:fld id="{79193B3C-6ED6-44F7-A32F-CEC4B10C7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780448" y="0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/>
          <a:lstStyle>
            <a:lvl1pPr algn="r">
              <a:defRPr sz="500"/>
            </a:lvl1pPr>
          </a:lstStyle>
          <a:p>
            <a:fld id="{17BD7F12-49B2-44BD-9007-516AEF6F3A2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236538"/>
            <a:ext cx="1571625" cy="117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5918" tIns="17959" rIns="35918" bIns="179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4325" y="1493044"/>
            <a:ext cx="2514600" cy="1414463"/>
          </a:xfrm>
          <a:prstGeom prst="rect">
            <a:avLst/>
          </a:prstGeom>
        </p:spPr>
        <p:txBody>
          <a:bodyPr vert="horz" lIns="35918" tIns="17959" rIns="35918" bIns="179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985542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80448" y="2985542"/>
            <a:ext cx="1362075" cy="157163"/>
          </a:xfrm>
          <a:prstGeom prst="rect">
            <a:avLst/>
          </a:prstGeom>
        </p:spPr>
        <p:txBody>
          <a:bodyPr vert="horz" lIns="35918" tIns="17959" rIns="35918" bIns="17959" rtlCol="0" anchor="b"/>
          <a:lstStyle>
            <a:lvl1pPr algn="r">
              <a:defRPr sz="500"/>
            </a:lvl1pPr>
          </a:lstStyle>
          <a:p>
            <a:fld id="{86883966-0B30-46C5-B5E9-6CE0497AF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3966-0B30-46C5-B5E9-6CE0497AFF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Agency FB" pitchFamily="34" charset="0"/>
                <a:cs typeface="Times New Roman" pitchFamily="18" charset="0"/>
              </a:rPr>
              <a:t>Slope stability problem of the Hillock portion of </a:t>
            </a:r>
            <a:r>
              <a:rPr lang="en-US" sz="3600" b="1" dirty="0" err="1" smtClean="0">
                <a:latin typeface="Agency FB" pitchFamily="34" charset="0"/>
                <a:cs typeface="Times New Roman" pitchFamily="18" charset="0"/>
              </a:rPr>
              <a:t>Kanupur</a:t>
            </a:r>
            <a:r>
              <a:rPr lang="en-US" sz="3600" b="1" dirty="0" smtClean="0">
                <a:latin typeface="Agency FB" pitchFamily="34" charset="0"/>
                <a:cs typeface="Times New Roman" pitchFamily="18" charset="0"/>
              </a:rPr>
              <a:t> Irrigation Project, </a:t>
            </a:r>
            <a:r>
              <a:rPr lang="en-US" sz="3600" b="1" dirty="0" err="1" smtClean="0">
                <a:latin typeface="Agency FB" pitchFamily="34" charset="0"/>
                <a:cs typeface="Times New Roman" pitchFamily="18" charset="0"/>
              </a:rPr>
              <a:t>Keonjhar</a:t>
            </a:r>
            <a:r>
              <a:rPr lang="en-US" sz="3600" b="1" dirty="0" smtClean="0">
                <a:latin typeface="Agency FB" pitchFamily="34" charset="0"/>
                <a:cs typeface="Times New Roman" pitchFamily="18" charset="0"/>
              </a:rPr>
              <a:t> district, Odisha </a:t>
            </a:r>
            <a:endParaRPr lang="en-US" sz="3600" dirty="0" smtClean="0">
              <a:latin typeface="Agency FB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200" b="1" dirty="0" smtClean="0">
              <a:latin typeface="Agency FB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200" b="1" dirty="0" smtClean="0">
              <a:latin typeface="Agency FB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600" b="1" dirty="0" smtClean="0">
              <a:latin typeface="Agency FB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600" b="1" dirty="0" smtClean="0">
              <a:latin typeface="Agency FB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latin typeface="Agency FB" pitchFamily="34" charset="0"/>
                <a:ea typeface="Calibri" pitchFamily="34" charset="0"/>
                <a:cs typeface="Times New Roman" pitchFamily="18" charset="0"/>
              </a:rPr>
              <a:t>Geological </a:t>
            </a:r>
            <a:r>
              <a:rPr lang="en-US" sz="3200" b="1" dirty="0">
                <a:latin typeface="Agency FB" pitchFamily="34" charset="0"/>
                <a:ea typeface="Calibri" pitchFamily="34" charset="0"/>
                <a:cs typeface="Times New Roman" pitchFamily="18" charset="0"/>
              </a:rPr>
              <a:t>Survey of India, Eastern Region, State Unit: Odisha, Bhubaneswar</a:t>
            </a:r>
            <a:endParaRPr lang="en-US" sz="3200" b="1" dirty="0">
              <a:latin typeface="Agency FB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12\Desktop\GSI log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1032650" cy="11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4588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gency FB" pitchFamily="34" charset="0"/>
                <a:cs typeface="Times New Roman" pitchFamily="18" charset="0"/>
              </a:rPr>
              <a:t>Authors: D. </a:t>
            </a:r>
            <a:r>
              <a:rPr lang="en-US" sz="2800" b="1" dirty="0" err="1" smtClean="0">
                <a:latin typeface="Agency FB" pitchFamily="34" charset="0"/>
                <a:cs typeface="Times New Roman" pitchFamily="18" charset="0"/>
              </a:rPr>
              <a:t>Sahoo</a:t>
            </a:r>
            <a:r>
              <a:rPr lang="en-US" sz="2800" b="1" dirty="0" smtClean="0">
                <a:latin typeface="Agency FB" pitchFamily="34" charset="0"/>
                <a:cs typeface="Times New Roman" pitchFamily="18" charset="0"/>
              </a:rPr>
              <a:t>, D. Bhattacharya, </a:t>
            </a:r>
          </a:p>
          <a:p>
            <a:r>
              <a:rPr lang="en-US" sz="2800" b="1" dirty="0" smtClean="0">
                <a:latin typeface="Agency FB" pitchFamily="34" charset="0"/>
                <a:cs typeface="Times New Roman" pitchFamily="18" charset="0"/>
              </a:rPr>
              <a:t>S. Kumar, </a:t>
            </a:r>
            <a:r>
              <a:rPr lang="en-US" sz="2800" b="1" dirty="0" err="1" smtClean="0">
                <a:latin typeface="Agency FB" pitchFamily="34" charset="0"/>
                <a:cs typeface="Times New Roman" pitchFamily="18" charset="0"/>
              </a:rPr>
              <a:t>Jaydip</a:t>
            </a:r>
            <a:r>
              <a:rPr lang="en-US" sz="2800" b="1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gency FB" pitchFamily="34" charset="0"/>
                <a:cs typeface="Times New Roman" pitchFamily="18" charset="0"/>
              </a:rPr>
              <a:t>Mukherjee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124200"/>
            <a:ext cx="3292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 eaLnBrk="0" hangingPunct="0">
              <a:defRPr/>
            </a:pPr>
            <a:r>
              <a:rPr lang="en-US" sz="3200" b="1" dirty="0" smtClean="0">
                <a:latin typeface="Agency FB" pitchFamily="34" charset="0"/>
                <a:cs typeface="Times New Roman" pitchFamily="18" charset="0"/>
              </a:rPr>
              <a:t>Dr. </a:t>
            </a:r>
            <a:r>
              <a:rPr lang="en-US" sz="3200" b="1" dirty="0" err="1" smtClean="0">
                <a:latin typeface="Agency FB" pitchFamily="34" charset="0"/>
                <a:cs typeface="Times New Roman" pitchFamily="18" charset="0"/>
              </a:rPr>
              <a:t>Debaprasad</a:t>
            </a:r>
            <a:r>
              <a:rPr lang="en-US" sz="3200" b="1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gency FB" pitchFamily="34" charset="0"/>
                <a:cs typeface="Times New Roman" pitchFamily="18" charset="0"/>
              </a:rPr>
              <a:t>Sahoo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GSI_BBSR\PROJECTS_ODISHA\KANAPUR\FS_2018_19\sept_visit\Photo_BH_1510\20180925_08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199467" cy="2362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419946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5713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D:\GSI_BBSR\PROJECTS_ODISHA\KANAPUR\FS_2018_19\sept_visit\Photo_BH_1510\20180925_091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1" y="3810000"/>
            <a:ext cx="4157130" cy="23383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59123" y="3048000"/>
            <a:ext cx="90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Box-1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3124200"/>
            <a:ext cx="90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Box-2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6019800"/>
            <a:ext cx="90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Box-3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6167735"/>
            <a:ext cx="90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Box-4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228600"/>
            <a:ext cx="8991600" cy="6348348"/>
            <a:chOff x="76200" y="228600"/>
            <a:chExt cx="8991600" cy="6348348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228600"/>
              <a:ext cx="8915400" cy="6348348"/>
              <a:chOff x="76200" y="228600"/>
              <a:chExt cx="8915400" cy="6348348"/>
            </a:xfrm>
          </p:grpSpPr>
          <p:pic>
            <p:nvPicPr>
              <p:cNvPr id="1026" name="Picture 2" descr="D:\GSI_BBSR\PROJECTS_ODISHA\KANAPUR\FS_2018_19\sept_visit\scan maps\scan15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228600"/>
                <a:ext cx="8915400" cy="6348348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524000" y="228600"/>
                <a:ext cx="5600764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GEOLOGICAL SECTIONS BASED ON DRILL CORE LOG DATA</a:t>
                </a:r>
                <a:endParaRPr lang="en-US" b="1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096000" y="5029200"/>
                <a:ext cx="2819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400800" y="3124200"/>
              <a:ext cx="19050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D:\GSI_BBSR\PROJECTS_ODISHA\KANAPUR\FS_2018_19\sept_visit\scan maps\scan153.jpg"/>
            <p:cNvPicPr>
              <a:picLocks noChangeAspect="1" noChangeArrowheads="1"/>
            </p:cNvPicPr>
            <p:nvPr/>
          </p:nvPicPr>
          <p:blipFill>
            <a:blip r:embed="rId2" cstate="print"/>
            <a:srcRect l="72650" t="46812" r="8547" b="31582"/>
            <a:stretch>
              <a:fillRect/>
            </a:stretch>
          </p:blipFill>
          <p:spPr bwMode="auto">
            <a:xfrm>
              <a:off x="6019800" y="3429000"/>
              <a:ext cx="3048000" cy="2493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305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Groutibility test carried out around the Hillock indicates a positive groutibility of the rock mass.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8305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 loss </a:t>
            </a:r>
            <a:r>
              <a:rPr lang="en-US" sz="2400" b="1" dirty="0" err="1" smtClean="0"/>
              <a:t>upto</a:t>
            </a:r>
            <a:r>
              <a:rPr lang="en-US" sz="2400" b="1" dirty="0" smtClean="0"/>
              <a:t> a depth 30 m : 10.39 </a:t>
            </a:r>
            <a:r>
              <a:rPr lang="en-US" sz="2400" b="1" dirty="0" err="1" smtClean="0"/>
              <a:t>Lugeon</a:t>
            </a:r>
            <a:r>
              <a:rPr lang="en-US" sz="2400" b="1" dirty="0" smtClean="0"/>
              <a:t>- 337.42 </a:t>
            </a:r>
            <a:r>
              <a:rPr lang="en-US" sz="2400" b="1" dirty="0" err="1" smtClean="0"/>
              <a:t>Lugeon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Post grout water loss                :  Nil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5334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protecting hillock portion from the reservoir, the  following remedial measures are to be taken after due consideration.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077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Provision of curtain grouting in the  upstream part of hillock encircling the whole hill mass along with consolation grouting.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8077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Provision of protection wall encircling the hillock portion with foundation on fresh, hard granite/granite gneiss.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19600"/>
            <a:ext cx="8077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Provision of standard section of earth dam with partial cut off and grout curtain with proper benching of hill slope.     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548640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76200" y="39469"/>
            <a:ext cx="9261318" cy="6742331"/>
            <a:chOff x="-76200" y="39469"/>
            <a:chExt cx="9261318" cy="6742331"/>
          </a:xfrm>
        </p:grpSpPr>
        <p:pic>
          <p:nvPicPr>
            <p:cNvPr id="32770" name="Picture 4" descr="D:\FS 2014-15\EG Division 2014-15\PROJECTS\Kanupur Irrigation Project\kanupur Dam sit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88" y="152400"/>
              <a:ext cx="9056687" cy="662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1" name="Left Brace 7"/>
            <p:cNvSpPr>
              <a:spLocks/>
            </p:cNvSpPr>
            <p:nvPr/>
          </p:nvSpPr>
          <p:spPr bwMode="auto">
            <a:xfrm rot="7702589">
              <a:off x="4029864" y="1009077"/>
              <a:ext cx="735012" cy="925512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IN" altLang="en-US">
                <a:latin typeface="Lucida Sans Unicode" pitchFamily="34" charset="0"/>
              </a:endParaRPr>
            </a:p>
          </p:txBody>
        </p:sp>
        <p:sp>
          <p:nvSpPr>
            <p:cNvPr id="32772" name="TextBox 8"/>
            <p:cNvSpPr txBox="1">
              <a:spLocks noChangeArrowheads="1"/>
            </p:cNvSpPr>
            <p:nvPr/>
          </p:nvSpPr>
          <p:spPr bwMode="auto">
            <a:xfrm rot="2519876">
              <a:off x="4255957" y="1002103"/>
              <a:ext cx="11757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FFFFCC"/>
                  </a:solidFill>
                </a:rPr>
                <a:t>spillway</a:t>
              </a:r>
              <a:endParaRPr lang="en-IN" altLang="en-US" sz="2400" dirty="0">
                <a:solidFill>
                  <a:srgbClr val="FFFFCC"/>
                </a:solidFill>
              </a:endParaRPr>
            </a:p>
          </p:txBody>
        </p:sp>
        <p:cxnSp>
          <p:nvCxnSpPr>
            <p:cNvPr id="30725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6134100" y="4991100"/>
              <a:ext cx="914400" cy="762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25000"/>
                </a:srgbClr>
              </a:outerShdw>
            </a:effectLst>
          </p:spPr>
        </p:cxnSp>
        <p:sp>
          <p:nvSpPr>
            <p:cNvPr id="32774" name="TextBox 16"/>
            <p:cNvSpPr txBox="1">
              <a:spLocks noChangeArrowheads="1"/>
            </p:cNvSpPr>
            <p:nvPr/>
          </p:nvSpPr>
          <p:spPr bwMode="auto">
            <a:xfrm>
              <a:off x="5867400" y="4114800"/>
              <a:ext cx="23659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FFFFCC"/>
                  </a:solidFill>
                </a:rPr>
                <a:t>Head regulator</a:t>
              </a:r>
              <a:endParaRPr lang="en-IN" altLang="en-US" sz="2800" dirty="0">
                <a:solidFill>
                  <a:srgbClr val="FFFFCC"/>
                </a:solidFill>
              </a:endParaRPr>
            </a:p>
          </p:txBody>
        </p:sp>
        <p:cxnSp>
          <p:nvCxnSpPr>
            <p:cNvPr id="30727" name="Straight Arrow Connector 18"/>
            <p:cNvCxnSpPr>
              <a:cxnSpLocks noChangeShapeType="1"/>
              <a:stCxn id="32776" idx="3"/>
            </p:cNvCxnSpPr>
            <p:nvPr/>
          </p:nvCxnSpPr>
          <p:spPr bwMode="auto">
            <a:xfrm>
              <a:off x="2700183" y="4071610"/>
              <a:ext cx="652617" cy="119390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776" name="TextBox 23"/>
            <p:cNvSpPr txBox="1">
              <a:spLocks noChangeArrowheads="1"/>
            </p:cNvSpPr>
            <p:nvPr/>
          </p:nvSpPr>
          <p:spPr bwMode="auto">
            <a:xfrm>
              <a:off x="1219200" y="3810000"/>
              <a:ext cx="14809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FFFFCC"/>
                  </a:solidFill>
                </a:rPr>
                <a:t>Baitarani</a:t>
              </a:r>
              <a:endParaRPr lang="en-IN" altLang="en-US" sz="2800" dirty="0">
                <a:solidFill>
                  <a:srgbClr val="FFFFCC"/>
                </a:solidFill>
              </a:endParaRPr>
            </a:p>
          </p:txBody>
        </p:sp>
        <p:sp>
          <p:nvSpPr>
            <p:cNvPr id="32778" name="TextBox 12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41019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2400" b="1" dirty="0">
                  <a:solidFill>
                    <a:srgbClr val="FFFF00"/>
                  </a:solidFill>
                </a:rPr>
                <a:t>Length of the Dam-3400 m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>
                  <a:solidFill>
                    <a:srgbClr val="FFFF00"/>
                  </a:solidFill>
                </a:rPr>
                <a:t>Hight-48 m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 smtClean="0">
                  <a:solidFill>
                    <a:srgbClr val="FFFF00"/>
                  </a:solidFill>
                </a:rPr>
                <a:t>Homogenous earth dam on two flank. </a:t>
              </a:r>
              <a:endParaRPr lang="en-US" sz="2400" b="1" dirty="0">
                <a:solidFill>
                  <a:srgbClr val="FFFF00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 smtClean="0">
                  <a:solidFill>
                    <a:srgbClr val="FFFF00"/>
                  </a:solidFill>
                </a:rPr>
                <a:t>Spillway  at right flank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 smtClean="0">
                  <a:solidFill>
                    <a:srgbClr val="FFFF00"/>
                  </a:solidFill>
                </a:rPr>
                <a:t>Mainly Irrigation Purpose. 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2" name="Straight Arrow Connector 18"/>
            <p:cNvCxnSpPr>
              <a:cxnSpLocks noChangeShapeType="1"/>
              <a:stCxn id="14" idx="3"/>
            </p:cNvCxnSpPr>
            <p:nvPr/>
          </p:nvCxnSpPr>
          <p:spPr bwMode="auto">
            <a:xfrm flipV="1">
              <a:off x="2971800" y="2895600"/>
              <a:ext cx="1295400" cy="566410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1812508" y="3200400"/>
              <a:ext cx="11592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 dirty="0" smtClean="0">
                  <a:solidFill>
                    <a:srgbClr val="FFFFCC"/>
                  </a:solidFill>
                </a:rPr>
                <a:t>Hillock</a:t>
              </a:r>
              <a:endParaRPr lang="en-IN" altLang="en-US" sz="2800" dirty="0">
                <a:solidFill>
                  <a:srgbClr val="FFFFCC"/>
                </a:solidFill>
              </a:endParaRPr>
            </a:p>
          </p:txBody>
        </p:sp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6400800" y="533400"/>
              <a:ext cx="7104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 dirty="0" smtClean="0">
                  <a:solidFill>
                    <a:srgbClr val="FFFFCC"/>
                  </a:solidFill>
                </a:rPr>
                <a:t>D/S</a:t>
              </a:r>
              <a:endParaRPr lang="en-IN" altLang="en-US" sz="2800" dirty="0">
                <a:solidFill>
                  <a:srgbClr val="FFFFCC"/>
                </a:solidFill>
              </a:endParaRPr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26909" y="3200400"/>
              <a:ext cx="16494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 dirty="0" err="1" smtClean="0">
                  <a:solidFill>
                    <a:srgbClr val="FFFFCC"/>
                  </a:solidFill>
                </a:rPr>
                <a:t>Sona</a:t>
              </a:r>
              <a:r>
                <a:rPr lang="en-US" altLang="en-US" sz="2800" dirty="0" smtClean="0">
                  <a:solidFill>
                    <a:srgbClr val="FFFFCC"/>
                  </a:solidFill>
                </a:rPr>
                <a:t> river</a:t>
              </a:r>
              <a:endParaRPr lang="en-IN" altLang="en-US" sz="2800" dirty="0">
                <a:solidFill>
                  <a:srgbClr val="FFFFCC"/>
                </a:solidFill>
              </a:endParaRPr>
            </a:p>
          </p:txBody>
        </p:sp>
        <p:cxnSp>
          <p:nvCxnSpPr>
            <p:cNvPr id="18" name="Straight Arrow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800100" y="2933700"/>
              <a:ext cx="457200" cy="381000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-76200" y="39469"/>
              <a:ext cx="926131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 smtClean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</a:rPr>
                <a:t>PANAROMIC </a:t>
              </a:r>
              <a:r>
                <a:rPr lang="en-US" sz="3200" b="1" dirty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</a:rPr>
                <a:t>VIEW OF </a:t>
              </a:r>
              <a:r>
                <a:rPr lang="en-US" sz="3200" b="1" dirty="0" smtClean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</a:rPr>
                <a:t>KANUPUR IRRIGATION PROJECT</a:t>
              </a:r>
              <a:endParaRPr lang="en-US" sz="32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issa-map"/>
          <p:cNvPicPr>
            <a:picLocks noChangeAspect="1" noChangeArrowheads="1"/>
          </p:cNvPicPr>
          <p:nvPr/>
        </p:nvPicPr>
        <p:blipFill>
          <a:blip r:embed="rId2"/>
          <a:srcRect r="38110" b="25858"/>
          <a:stretch>
            <a:fillRect/>
          </a:stretch>
        </p:blipFill>
        <p:spPr bwMode="auto">
          <a:xfrm>
            <a:off x="228601" y="638409"/>
            <a:ext cx="5715000" cy="40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76200"/>
            <a:ext cx="433734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GEOLOGY OF THE PROJECT AREA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971800" y="1371600"/>
            <a:ext cx="76200" cy="762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2881" y="1295400"/>
            <a:ext cx="121919" cy="7620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3524071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Project site is located to the east of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Bonai-Keonjhar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horse shoe fold belt.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Mainly occupied by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Archaean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Supracrustals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Iron Ore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Supergroup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which is unconformably overlying the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Singhbhum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Granite Complex, later intruded by dolerite dykes.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48006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the hillock site, the basement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Singhbhum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Granite is overlain by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Kolhan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Group with a basal conglomerate and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ferrugeious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sandstone/quartzite at the top. </a:t>
            </a:r>
            <a:endParaRPr lang="en-US" b="1" dirty="0" smtClean="0">
              <a:latin typeface="Arial" pitchFamily="34" charset="0"/>
            </a:endParaRPr>
          </a:p>
        </p:txBody>
      </p:sp>
      <p:pic>
        <p:nvPicPr>
          <p:cNvPr id="9" name="Picture 2" descr="orissa-map"/>
          <p:cNvPicPr>
            <a:picLocks noChangeAspect="1" noChangeArrowheads="1"/>
          </p:cNvPicPr>
          <p:nvPr/>
        </p:nvPicPr>
        <p:blipFill>
          <a:blip r:embed="rId2"/>
          <a:srcRect l="35484" r="38110" b="76048"/>
          <a:stretch>
            <a:fillRect/>
          </a:stretch>
        </p:blipFill>
        <p:spPr bwMode="auto">
          <a:xfrm>
            <a:off x="6019800" y="1066800"/>
            <a:ext cx="3012141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28600" y="609600"/>
            <a:ext cx="5715000" cy="419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1066800"/>
            <a:ext cx="2895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6477000" y="2133600"/>
            <a:ext cx="9144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5600" y="2819400"/>
            <a:ext cx="128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Location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220" t="74267" r="64389" b="20521"/>
          <a:stretch>
            <a:fillRect/>
          </a:stretch>
        </p:blipFill>
        <p:spPr bwMode="auto">
          <a:xfrm>
            <a:off x="3886200" y="3886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533400"/>
            <a:ext cx="8305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Anticipitating stability problem of hill slope of the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Hillock portion (RD 1440 m –RD 1650 m)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after impounding of reservoir.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6" name="Picture 4" descr="D:\FS 2014-15\EG Division 2014-15\PROJECTS\Kanupur Irrigation Project\kanupur Dam 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276600" cy="217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D:\GSI_BBSR\PROJECTS_ODISHA\KANAPUR\FS_2018_19\EGCON\photos\DSC07460.JPG"/>
          <p:cNvPicPr>
            <a:picLocks noChangeAspect="1" noChangeArrowheads="1"/>
          </p:cNvPicPr>
          <p:nvPr/>
        </p:nvPicPr>
        <p:blipFill>
          <a:blip r:embed="rId3" cstate="print"/>
          <a:srcRect b="13580"/>
          <a:stretch>
            <a:fillRect/>
          </a:stretch>
        </p:blipFill>
        <p:spPr bwMode="auto">
          <a:xfrm>
            <a:off x="3359332" y="1752600"/>
            <a:ext cx="3193867" cy="2070099"/>
          </a:xfrm>
          <a:prstGeom prst="rect">
            <a:avLst/>
          </a:prstGeom>
          <a:noFill/>
        </p:spPr>
      </p:pic>
      <p:pic>
        <p:nvPicPr>
          <p:cNvPr id="25603" name="Picture 3" descr="D:\GSI_BBSR\PROJECTS_ODISHA\KANAPUR\FS_2018_19\EGCON\photos\DSC07548.JPG"/>
          <p:cNvPicPr>
            <a:picLocks noChangeAspect="1" noChangeArrowheads="1"/>
          </p:cNvPicPr>
          <p:nvPr/>
        </p:nvPicPr>
        <p:blipFill>
          <a:blip r:embed="rId4" cstate="print"/>
          <a:srcRect t="14359" b="24103"/>
          <a:stretch>
            <a:fillRect/>
          </a:stretch>
        </p:blipFill>
        <p:spPr bwMode="auto">
          <a:xfrm>
            <a:off x="152400" y="3962400"/>
            <a:ext cx="4038600" cy="2362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5200" y="3212068"/>
            <a:ext cx="29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Upstream face of the hillock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43000" y="2667000"/>
            <a:ext cx="8382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" y="32004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HILLOCK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GSI_BBSR\PROJECTS_ODISHA\KANAPUR\FS_2018_19\EGCON\photos\DSC07501.JPG"/>
          <p:cNvPicPr>
            <a:picLocks noChangeAspect="1" noChangeArrowheads="1"/>
          </p:cNvPicPr>
          <p:nvPr/>
        </p:nvPicPr>
        <p:blipFill>
          <a:blip r:embed="rId6" cstate="print"/>
          <a:srcRect r="26761"/>
          <a:stretch>
            <a:fillRect/>
          </a:stretch>
        </p:blipFill>
        <p:spPr bwMode="auto">
          <a:xfrm>
            <a:off x="6629400" y="1752600"/>
            <a:ext cx="2459148" cy="25182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0"/>
            <a:ext cx="357187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PROBLEM ANTICIPITATED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5867400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downstream face of the hillock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60960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Gulley formed in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feldspathic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granite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131332"/>
            <a:ext cx="45631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TO RESOLVE THE ISSUE?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93332"/>
            <a:ext cx="86106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SURFACE &amp; SUBSURAFCE STUDIES OF THE HILLOCK PORTION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436203"/>
            <a:ext cx="4038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STUDIES: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Detailed Geological Mapping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417332"/>
            <a:ext cx="4038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SUBSURFACE STUDIES: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Interpretation of drill core</a:t>
            </a:r>
          </a:p>
        </p:txBody>
      </p:sp>
      <p:sp>
        <p:nvSpPr>
          <p:cNvPr id="8" name="Down Arrow 7"/>
          <p:cNvSpPr/>
          <p:nvPr/>
        </p:nvSpPr>
        <p:spPr>
          <a:xfrm>
            <a:off x="1143000" y="2350532"/>
            <a:ext cx="381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761302">
            <a:off x="3994405" y="1987413"/>
            <a:ext cx="381000" cy="1705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533400"/>
            <a:ext cx="9067800" cy="6096000"/>
            <a:chOff x="0" y="533400"/>
            <a:chExt cx="9067800" cy="6096000"/>
          </a:xfrm>
        </p:grpSpPr>
        <p:pic>
          <p:nvPicPr>
            <p:cNvPr id="2050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2" cstate="print"/>
            <a:srcRect l="10572" t="13319" r="11303" b="11648"/>
            <a:stretch>
              <a:fillRect/>
            </a:stretch>
          </p:blipFill>
          <p:spPr bwMode="auto">
            <a:xfrm>
              <a:off x="0" y="533400"/>
              <a:ext cx="9067800" cy="6096000"/>
            </a:xfrm>
            <a:prstGeom prst="rect">
              <a:avLst/>
            </a:prstGeom>
            <a:noFill/>
          </p:spPr>
        </p:pic>
        <p:pic>
          <p:nvPicPr>
            <p:cNvPr id="10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4114800" y="2590801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1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4267200" y="2743201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2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4419600" y="22098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3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4114800" y="19050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4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3657600" y="17526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5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3200400" y="1981201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6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3733800" y="22098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7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3886200" y="25908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8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2286000" y="21336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19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1981200" y="17526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0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1752600" y="19812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1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1524000" y="22098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2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2895600" y="22860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3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2590800" y="1905000"/>
              <a:ext cx="68178" cy="76199"/>
            </a:xfrm>
            <a:prstGeom prst="rect">
              <a:avLst/>
            </a:prstGeom>
            <a:noFill/>
          </p:spPr>
        </p:pic>
        <p:sp>
          <p:nvSpPr>
            <p:cNvPr id="24" name="Right Arrow 23"/>
            <p:cNvSpPr/>
            <p:nvPr/>
          </p:nvSpPr>
          <p:spPr>
            <a:xfrm rot="8069108">
              <a:off x="615466" y="1191421"/>
              <a:ext cx="427370" cy="1900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" y="137160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lgerian" pitchFamily="82" charset="0"/>
                </a:rPr>
                <a:t>N</a:t>
              </a:r>
              <a:endParaRPr lang="en-US" b="1" dirty="0">
                <a:latin typeface="Algerian" pitchFamily="82" charset="0"/>
              </a:endParaRPr>
            </a:p>
          </p:txBody>
        </p:sp>
        <p:pic>
          <p:nvPicPr>
            <p:cNvPr id="26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4267200" y="20574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7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5105400" y="2057400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8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5486400" y="1828801"/>
              <a:ext cx="68178" cy="76199"/>
            </a:xfrm>
            <a:prstGeom prst="rect">
              <a:avLst/>
            </a:prstGeom>
            <a:noFill/>
          </p:spPr>
        </p:pic>
        <p:pic>
          <p:nvPicPr>
            <p:cNvPr id="29" name="Picture 2" descr="D:\GSI_BBSR\PROJECTS_ODISHA\KANAPUR\FS_2018_19\sept_visit\scan maps\scan154.jpg"/>
            <p:cNvPicPr>
              <a:picLocks noChangeAspect="1" noChangeArrowheads="1"/>
            </p:cNvPicPr>
            <p:nvPr/>
          </p:nvPicPr>
          <p:blipFill>
            <a:blip r:embed="rId3" cstate="print"/>
            <a:srcRect l="52748" t="41143" r="46575" b="57777"/>
            <a:stretch>
              <a:fillRect/>
            </a:stretch>
          </p:blipFill>
          <p:spPr bwMode="auto">
            <a:xfrm>
              <a:off x="5029200" y="2438400"/>
              <a:ext cx="68178" cy="76199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2438400" y="228600"/>
            <a:ext cx="420326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DETAILED GEOLOGICAL MAP OF THE AREA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195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200" y="76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2256472"/>
            <a:ext cx="33528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Highly weathered &amp; decomposed granite (W4-W5 weathering grade) and moderately weathered granite  (W3-W4 grade)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3352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Polymictic</a:t>
            </a:r>
            <a:r>
              <a:rPr lang="en-US" dirty="0" smtClean="0"/>
              <a:t>  </a:t>
            </a:r>
            <a:r>
              <a:rPr lang="en-US" dirty="0" err="1" smtClean="0"/>
              <a:t>conglomeate</a:t>
            </a:r>
            <a:r>
              <a:rPr lang="en-US" dirty="0" smtClean="0"/>
              <a:t> –consisting of </a:t>
            </a:r>
            <a:r>
              <a:rPr lang="en-US" dirty="0" err="1" smtClean="0"/>
              <a:t>subrounded</a:t>
            </a:r>
            <a:r>
              <a:rPr lang="en-US" dirty="0" smtClean="0"/>
              <a:t> to rounded pebbles of BHQ, BHJ, </a:t>
            </a:r>
            <a:r>
              <a:rPr lang="en-US" dirty="0" err="1" smtClean="0"/>
              <a:t>chert</a:t>
            </a:r>
            <a:r>
              <a:rPr lang="en-US" dirty="0" smtClean="0"/>
              <a:t> &amp; metabasic rock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8600"/>
            <a:ext cx="33528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Ferruginous sandstone  &amp; cherty quartzite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-114300" y="1943100"/>
            <a:ext cx="10668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52400"/>
            <a:ext cx="3505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SUBSURFACE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404408"/>
            <a:ext cx="83058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Study of drill core logging indicates:</a:t>
            </a:r>
          </a:p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Weathered bed rock - surface level to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7.5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depth.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Fresh rock (granite gneiss/metabasic)- 19.85 m-24.8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74003"/>
            <a:ext cx="8305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Drill holes has been drilled in &amp; around the hillock to assess the subsurface condition.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12003"/>
            <a:ext cx="7086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One bore hole was drilled from the top of the hillock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to know the entire succession of the Hillock portion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495" t="16117" b="28205"/>
          <a:stretch>
            <a:fillRect/>
          </a:stretch>
        </p:blipFill>
        <p:spPr bwMode="auto">
          <a:xfrm>
            <a:off x="76200" y="2286000"/>
            <a:ext cx="6660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D:\GSI_BBSR\PROJECTS_ODISHA\KANAPUR\FS_2018_19\EGCON\Graph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626900" cy="60960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V="1">
            <a:off x="3048000" y="5257800"/>
            <a:ext cx="4724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00400" y="3276600"/>
            <a:ext cx="45720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638800" y="1524000"/>
            <a:ext cx="26670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34000" y="914400"/>
            <a:ext cx="2590800" cy="2514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0600" y="533400"/>
            <a:ext cx="3124200" cy="2743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472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REVIEW MEETING</dc:title>
  <dc:creator>User-228</dc:creator>
  <cp:lastModifiedBy>DELL</cp:lastModifiedBy>
  <cp:revision>277</cp:revision>
  <dcterms:created xsi:type="dcterms:W3CDTF">2006-08-16T00:00:00Z</dcterms:created>
  <dcterms:modified xsi:type="dcterms:W3CDTF">2018-12-04T02:47:03Z</dcterms:modified>
</cp:coreProperties>
</file>